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Hammersmith One"/>
      <p:regular r:id="rId44"/>
    </p:embeddedFont>
    <p:embeddedFont>
      <p:font typeface="Patrick Hand"/>
      <p:regular r:id="rId45"/>
    </p:embeddedFont>
    <p:embeddedFont>
      <p:font typeface="Anton"/>
      <p:regular r:id="rId46"/>
    </p:embeddedFont>
    <p:embeddedFont>
      <p:font typeface="Roboto Mono Medium"/>
      <p:regular r:id="rId47"/>
      <p:bold r:id="rId48"/>
      <p:italic r:id="rId49"/>
      <p:boldItalic r:id="rId50"/>
    </p:embeddedFont>
    <p:embeddedFont>
      <p:font typeface="Fjalla One"/>
      <p:regular r:id="rId51"/>
    </p:embeddedFont>
    <p:embeddedFont>
      <p:font typeface="Julius Sans One"/>
      <p:regular r:id="rId52"/>
    </p:embeddedFont>
    <p:embeddedFont>
      <p:font typeface="Indie Flower"/>
      <p:regular r:id="rId53"/>
    </p:embeddedFont>
    <p:embeddedFont>
      <p:font typeface="Kalam"/>
      <p:regular r:id="rId54"/>
      <p:bold r:id="rId55"/>
    </p:embeddedFont>
    <p:embeddedFont>
      <p:font typeface="Montserrat"/>
      <p:regular r:id="rId56"/>
      <p:bold r:id="rId57"/>
      <p:italic r:id="rId58"/>
      <p:boldItalic r:id="rId59"/>
    </p:embeddedFont>
    <p:embeddedFont>
      <p:font typeface="Bebas Neue"/>
      <p:regular r:id="rId60"/>
    </p:embeddedFont>
    <p:embeddedFont>
      <p:font typeface="Bungee Inline"/>
      <p:regular r:id="rId61"/>
    </p:embeddedFont>
    <p:embeddedFont>
      <p:font typeface="Russo One"/>
      <p:regular r:id="rId62"/>
    </p:embeddedFont>
    <p:embeddedFont>
      <p:font typeface="Josefin Sans"/>
      <p:regular r:id="rId63"/>
      <p:bold r:id="rId64"/>
      <p:italic r:id="rId65"/>
      <p:boldItalic r:id="rId66"/>
    </p:embeddedFont>
    <p:embeddedFont>
      <p:font typeface="Quicksand"/>
      <p:regular r:id="rId67"/>
      <p:bold r:id="rId68"/>
    </p:embeddedFont>
    <p:embeddedFont>
      <p:font typeface="Satisfy"/>
      <p:regular r:id="rId69"/>
    </p:embeddedFont>
    <p:embeddedFont>
      <p:font typeface="Oswald"/>
      <p:regular r:id="rId70"/>
      <p:bold r:id="rId7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HammersmithOne-regular.fntdata"/><Relationship Id="rId43" Type="http://schemas.openxmlformats.org/officeDocument/2006/relationships/slide" Target="slides/slide38.xml"/><Relationship Id="rId46" Type="http://schemas.openxmlformats.org/officeDocument/2006/relationships/font" Target="fonts/Anton-regular.fntdata"/><Relationship Id="rId45" Type="http://schemas.openxmlformats.org/officeDocument/2006/relationships/font" Target="fonts/PatrickHan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obotoMonoMedium-bold.fntdata"/><Relationship Id="rId47" Type="http://schemas.openxmlformats.org/officeDocument/2006/relationships/font" Target="fonts/RobotoMonoMedium-regular.fntdata"/><Relationship Id="rId49" Type="http://schemas.openxmlformats.org/officeDocument/2006/relationships/font" Target="fonts/RobotoMono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Oswald-bold.fntdata"/><Relationship Id="rId70" Type="http://schemas.openxmlformats.org/officeDocument/2006/relationships/font" Target="fonts/Oswald-regular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RussoOne-regular.fntdata"/><Relationship Id="rId61" Type="http://schemas.openxmlformats.org/officeDocument/2006/relationships/font" Target="fonts/BungeeInline-regular.fntdata"/><Relationship Id="rId20" Type="http://schemas.openxmlformats.org/officeDocument/2006/relationships/slide" Target="slides/slide15.xml"/><Relationship Id="rId64" Type="http://schemas.openxmlformats.org/officeDocument/2006/relationships/font" Target="fonts/JosefinSans-bold.fntdata"/><Relationship Id="rId63" Type="http://schemas.openxmlformats.org/officeDocument/2006/relationships/font" Target="fonts/JosefinSans-regular.fntdata"/><Relationship Id="rId22" Type="http://schemas.openxmlformats.org/officeDocument/2006/relationships/slide" Target="slides/slide17.xml"/><Relationship Id="rId66" Type="http://schemas.openxmlformats.org/officeDocument/2006/relationships/font" Target="fonts/JosefinSans-boldItalic.fntdata"/><Relationship Id="rId21" Type="http://schemas.openxmlformats.org/officeDocument/2006/relationships/slide" Target="slides/slide16.xml"/><Relationship Id="rId65" Type="http://schemas.openxmlformats.org/officeDocument/2006/relationships/font" Target="fonts/JosefinSans-italic.fntdata"/><Relationship Id="rId24" Type="http://schemas.openxmlformats.org/officeDocument/2006/relationships/slide" Target="slides/slide19.xml"/><Relationship Id="rId68" Type="http://schemas.openxmlformats.org/officeDocument/2006/relationships/font" Target="fonts/Quicksand-bold.fntdata"/><Relationship Id="rId23" Type="http://schemas.openxmlformats.org/officeDocument/2006/relationships/slide" Target="slides/slide18.xml"/><Relationship Id="rId67" Type="http://schemas.openxmlformats.org/officeDocument/2006/relationships/font" Target="fonts/Quicksand-regular.fntdata"/><Relationship Id="rId60" Type="http://schemas.openxmlformats.org/officeDocument/2006/relationships/font" Target="fonts/BebasNeue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Satisfy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FjallaOne-regular.fntdata"/><Relationship Id="rId50" Type="http://schemas.openxmlformats.org/officeDocument/2006/relationships/font" Target="fonts/RobotoMonoMedium-boldItalic.fntdata"/><Relationship Id="rId53" Type="http://schemas.openxmlformats.org/officeDocument/2006/relationships/font" Target="fonts/IndieFlower-regular.fntdata"/><Relationship Id="rId52" Type="http://schemas.openxmlformats.org/officeDocument/2006/relationships/font" Target="fonts/JuliusSansOne-regular.fntdata"/><Relationship Id="rId11" Type="http://schemas.openxmlformats.org/officeDocument/2006/relationships/slide" Target="slides/slide6.xml"/><Relationship Id="rId55" Type="http://schemas.openxmlformats.org/officeDocument/2006/relationships/font" Target="fonts/Kalam-bold.fntdata"/><Relationship Id="rId10" Type="http://schemas.openxmlformats.org/officeDocument/2006/relationships/slide" Target="slides/slide5.xml"/><Relationship Id="rId54" Type="http://schemas.openxmlformats.org/officeDocument/2006/relationships/font" Target="fonts/Kalam-regular.fntdata"/><Relationship Id="rId13" Type="http://schemas.openxmlformats.org/officeDocument/2006/relationships/slide" Target="slides/slide8.xml"/><Relationship Id="rId57" Type="http://schemas.openxmlformats.org/officeDocument/2006/relationships/font" Target="fonts/Montserrat-bold.fntdata"/><Relationship Id="rId12" Type="http://schemas.openxmlformats.org/officeDocument/2006/relationships/slide" Target="slides/slide7.xml"/><Relationship Id="rId56" Type="http://schemas.openxmlformats.org/officeDocument/2006/relationships/font" Target="fonts/Montserrat-regular.fntdata"/><Relationship Id="rId15" Type="http://schemas.openxmlformats.org/officeDocument/2006/relationships/slide" Target="slides/slide10.xml"/><Relationship Id="rId59" Type="http://schemas.openxmlformats.org/officeDocument/2006/relationships/font" Target="fonts/Montserrat-boldItalic.fntdata"/><Relationship Id="rId14" Type="http://schemas.openxmlformats.org/officeDocument/2006/relationships/slide" Target="slides/slide9.xml"/><Relationship Id="rId58" Type="http://schemas.openxmlformats.org/officeDocument/2006/relationships/font" Target="fonts/Montserrat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35880eec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35880eec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6218f549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36218f549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6218f5497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36218f5497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36218f549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36218f549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35bca7ac2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35bca7ac2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36218f5497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36218f5497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35bca7ac28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35bca7ac2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36218f5497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36218f5497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36218f5497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36218f5497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36218f549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36218f549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36218f549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36218f549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6218f549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6218f549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6218f549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6218f549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35880eec8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35880eec8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Charles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6218f5497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36218f5497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36218f5497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36218f5497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5880eec8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35880eec8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Charles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6218f5497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36218f5497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Charles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356bb5cdc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356bb5cdc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Charles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56bb5cd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356bb5cd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35880eec8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35880eec8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Charles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36218f5497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36218f5497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36218f5497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36218f5497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36218f5497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36218f5497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356bb5cdc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356bb5cdc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Charles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36218f5497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36218f5497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f443eb0dc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f443eb0dc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35a340370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135a340370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36218f5497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36218f5497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361ef5a6a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361ef5a6a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35bca7ac2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135bca7ac2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35bca7ac2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35bca7ac2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135a340370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135a340370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Charles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f443eb0dc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f443eb0dc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135bca7ac2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135bca7ac2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36218f5497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36218f5497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Kyle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36218f5497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136218f5497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Jeremy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gif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3.gif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gif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7.jpg"/><Relationship Id="rId5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hyperlink" Target="http://www.youtube.com/watch?v=X-lvxXNXNmo" TargetMode="External"/><Relationship Id="rId5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Relationship Id="rId4" Type="http://schemas.openxmlformats.org/officeDocument/2006/relationships/image" Target="../media/image67.png"/><Relationship Id="rId5" Type="http://schemas.openxmlformats.org/officeDocument/2006/relationships/image" Target="../media/image4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Relationship Id="rId4" Type="http://schemas.openxmlformats.org/officeDocument/2006/relationships/image" Target="../media/image16.png"/><Relationship Id="rId5" Type="http://schemas.openxmlformats.org/officeDocument/2006/relationships/image" Target="../media/image54.jpg"/><Relationship Id="rId6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jpg"/><Relationship Id="rId6" Type="http://schemas.openxmlformats.org/officeDocument/2006/relationships/image" Target="../media/image2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Relationship Id="rId4" Type="http://schemas.openxmlformats.org/officeDocument/2006/relationships/image" Target="../media/image22.jpg"/><Relationship Id="rId5" Type="http://schemas.openxmlformats.org/officeDocument/2006/relationships/image" Target="../media/image29.jpg"/><Relationship Id="rId6" Type="http://schemas.openxmlformats.org/officeDocument/2006/relationships/image" Target="../media/image33.jpg"/><Relationship Id="rId7" Type="http://schemas.openxmlformats.org/officeDocument/2006/relationships/hyperlink" Target="http://drive.google.com/file/d/1qAu4vMnVnWwirPWZAe-QapjIie_xbK1L/view" TargetMode="External"/><Relationship Id="rId8" Type="http://schemas.openxmlformats.org/officeDocument/2006/relationships/image" Target="../media/image2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4" Type="http://schemas.openxmlformats.org/officeDocument/2006/relationships/image" Target="../media/image3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Relationship Id="rId4" Type="http://schemas.openxmlformats.org/officeDocument/2006/relationships/image" Target="../media/image32.jpg"/><Relationship Id="rId5" Type="http://schemas.openxmlformats.org/officeDocument/2006/relationships/image" Target="../media/image34.jpg"/><Relationship Id="rId6" Type="http://schemas.openxmlformats.org/officeDocument/2006/relationships/image" Target="../media/image6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Relationship Id="rId4" Type="http://schemas.openxmlformats.org/officeDocument/2006/relationships/image" Target="../media/image40.jpg"/><Relationship Id="rId5" Type="http://schemas.openxmlformats.org/officeDocument/2006/relationships/image" Target="../media/image5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drive.google.com/file/d/1t2zZbnBe364VBQK-Met5_o_Ckx4eWyai/view" TargetMode="External"/><Relationship Id="rId4" Type="http://schemas.openxmlformats.org/officeDocument/2006/relationships/image" Target="../media/image3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drive.google.com/file/d/1Be-yKFCfzxDP4_h9F1L7klFUn6DOgohJ/view" TargetMode="External"/><Relationship Id="rId4" Type="http://schemas.openxmlformats.org/officeDocument/2006/relationships/image" Target="../media/image26.jpg"/><Relationship Id="rId5" Type="http://schemas.openxmlformats.org/officeDocument/2006/relationships/image" Target="../media/image63.jpg"/><Relationship Id="rId6" Type="http://schemas.openxmlformats.org/officeDocument/2006/relationships/image" Target="../media/image36.png"/><Relationship Id="rId7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8.png"/><Relationship Id="rId4" Type="http://schemas.openxmlformats.org/officeDocument/2006/relationships/image" Target="../media/image50.jpg"/><Relationship Id="rId5" Type="http://schemas.openxmlformats.org/officeDocument/2006/relationships/image" Target="../media/image60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drive.google.com/file/d/1oynVz3ra312lAzSLFboIzyPcIVPmdKgY/view" TargetMode="External"/><Relationship Id="rId4" Type="http://schemas.openxmlformats.org/officeDocument/2006/relationships/image" Target="../media/image4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2.png"/><Relationship Id="rId4" Type="http://schemas.openxmlformats.org/officeDocument/2006/relationships/image" Target="../media/image20.png"/><Relationship Id="rId5" Type="http://schemas.openxmlformats.org/officeDocument/2006/relationships/image" Target="../media/image43.png"/><Relationship Id="rId6" Type="http://schemas.openxmlformats.org/officeDocument/2006/relationships/image" Target="../media/image5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://drive.google.com/file/d/11tt814LPyHJetp6zGt9ijQS_qjFObBi9/view" TargetMode="External"/><Relationship Id="rId4" Type="http://schemas.openxmlformats.org/officeDocument/2006/relationships/image" Target="../media/image4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drive.google.com/file/d/1qHMD_52WaET2wiw3ipnkdxX---BvaYo8/view" TargetMode="External"/><Relationship Id="rId4" Type="http://schemas.openxmlformats.org/officeDocument/2006/relationships/image" Target="../media/image4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Relationship Id="rId5" Type="http://schemas.openxmlformats.org/officeDocument/2006/relationships/image" Target="../media/image5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drive.google.com/file/d/12Grlyj1_ry_5BbU3IQVGiKeDW-xXmlpl/view" TargetMode="External"/><Relationship Id="rId4" Type="http://schemas.openxmlformats.org/officeDocument/2006/relationships/image" Target="../media/image5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://www.youtube.com/watch?v=xDNuviwlMqw" TargetMode="External"/><Relationship Id="rId4" Type="http://schemas.openxmlformats.org/officeDocument/2006/relationships/image" Target="../media/image5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6.png"/><Relationship Id="rId4" Type="http://schemas.openxmlformats.org/officeDocument/2006/relationships/image" Target="../media/image61.png"/><Relationship Id="rId5" Type="http://schemas.openxmlformats.org/officeDocument/2006/relationships/image" Target="../media/image4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2.png"/><Relationship Id="rId4" Type="http://schemas.openxmlformats.org/officeDocument/2006/relationships/image" Target="../media/image68.png"/><Relationship Id="rId5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913350" y="2984400"/>
            <a:ext cx="7317300" cy="1228800"/>
          </a:xfrm>
          <a:prstGeom prst="horizontalScroll">
            <a:avLst>
              <a:gd fmla="val 12500" name="adj"/>
            </a:avLst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96800" y="744575"/>
            <a:ext cx="87843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latin typeface="Bebas Neue"/>
                <a:ea typeface="Bebas Neue"/>
                <a:cs typeface="Bebas Neue"/>
                <a:sym typeface="Bebas Neue"/>
              </a:rPr>
              <a:t>Severe weather forecasting trip</a:t>
            </a:r>
            <a:r>
              <a:rPr lang="en" sz="4900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endParaRPr sz="4900">
              <a:solidFill>
                <a:srgbClr val="000000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rPr>
              <a:t>〰 </a:t>
            </a:r>
            <a:r>
              <a:rPr lang="en" sz="4900">
                <a:latin typeface="Bebas Neue"/>
                <a:ea typeface="Bebas Neue"/>
                <a:cs typeface="Bebas Neue"/>
                <a:sym typeface="Bebas Neue"/>
              </a:rPr>
              <a:t>Day 4</a:t>
            </a:r>
            <a:r>
              <a:rPr lang="en" sz="4900">
                <a:solidFill>
                  <a:srgbClr val="000000"/>
                </a:solidFill>
                <a:latin typeface="Bebas Neue"/>
                <a:ea typeface="Bebas Neue"/>
                <a:cs typeface="Bebas Neue"/>
                <a:sym typeface="Bebas Neue"/>
              </a:rPr>
              <a:t> 〰</a:t>
            </a:r>
            <a:endParaRPr sz="4900">
              <a:solidFill>
                <a:srgbClr val="00000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72650" y="3183000"/>
            <a:ext cx="7632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80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By: </a:t>
            </a:r>
            <a:r>
              <a:rPr lang="en" sz="2680">
                <a:latin typeface="Patrick Hand"/>
                <a:ea typeface="Patrick Hand"/>
                <a:cs typeface="Patrick Hand"/>
                <a:sym typeface="Patrick Hand"/>
              </a:rPr>
              <a:t>Charles Griebell</a:t>
            </a:r>
            <a:r>
              <a:rPr lang="en" sz="2680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, Jeremy Lewan</a:t>
            </a:r>
            <a:r>
              <a:rPr lang="en" sz="2680"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endParaRPr sz="2680">
              <a:latin typeface="Patrick Hand"/>
              <a:ea typeface="Patrick Hand"/>
              <a:cs typeface="Patrick Hand"/>
              <a:sym typeface="Patrick Hand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80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&amp; Kyle Reiman</a:t>
            </a:r>
            <a:endParaRPr sz="2680">
              <a:solidFill>
                <a:srgbClr val="000000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80175" y="1198650"/>
            <a:ext cx="8972100" cy="1467000"/>
          </a:xfrm>
          <a:prstGeom prst="parallelogram">
            <a:avLst>
              <a:gd fmla="val 1343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1" y="0"/>
            <a:ext cx="9144003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98550"/>
            <a:ext cx="5205649" cy="35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5">
            <a:alphaModFix/>
          </a:blip>
          <a:srcRect b="0" l="0" r="0" t="3772"/>
          <a:stretch/>
        </p:blipFill>
        <p:spPr>
          <a:xfrm>
            <a:off x="2918787" y="285100"/>
            <a:ext cx="3039474" cy="1079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" name="Google Shape;66;p14"/>
          <p:cNvCxnSpPr/>
          <p:nvPr/>
        </p:nvCxnSpPr>
        <p:spPr>
          <a:xfrm flipH="1">
            <a:off x="2353975" y="3009975"/>
            <a:ext cx="1037700" cy="13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06525" y="2872850"/>
            <a:ext cx="259525" cy="25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7050" y="1598550"/>
            <a:ext cx="3886950" cy="354494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/>
          <p:nvPr/>
        </p:nvSpPr>
        <p:spPr>
          <a:xfrm>
            <a:off x="5348175" y="2580650"/>
            <a:ext cx="33372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/>
          <p:nvPr/>
        </p:nvSpPr>
        <p:spPr>
          <a:xfrm rot="733064">
            <a:off x="2213190" y="60144"/>
            <a:ext cx="1363605" cy="1092862"/>
          </a:xfrm>
          <a:prstGeom prst="cloud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>
            <p:ph type="title"/>
          </p:nvPr>
        </p:nvSpPr>
        <p:spPr>
          <a:xfrm>
            <a:off x="2514475" y="320225"/>
            <a:ext cx="981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ton"/>
                <a:ea typeface="Anton"/>
                <a:cs typeface="Anton"/>
                <a:sym typeface="Anton"/>
              </a:rPr>
              <a:t>MCV</a:t>
            </a: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311700" y="1380575"/>
            <a:ext cx="5166600" cy="3181500"/>
          </a:xfrm>
          <a:prstGeom prst="rect">
            <a:avLst/>
          </a:prstGeom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 u="sng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M</a:t>
            </a: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esoscale </a:t>
            </a:r>
            <a:r>
              <a:rPr b="1" lang="en" sz="1600" u="sng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C</a:t>
            </a: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onvective </a:t>
            </a:r>
            <a:r>
              <a:rPr b="1" lang="en" sz="1600" u="sng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V</a:t>
            </a: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ortex</a:t>
            </a:r>
            <a:endParaRPr sz="1600"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jalla One"/>
              <a:buChar char="○"/>
            </a:pPr>
            <a:r>
              <a:rPr lang="en" sz="12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a</a:t>
            </a:r>
            <a:r>
              <a:rPr lang="en" sz="12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ka </a:t>
            </a:r>
            <a:r>
              <a:rPr i="1" lang="en" sz="12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“Mesovortex”</a:t>
            </a:r>
            <a:endParaRPr i="1" sz="1200"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jalla One"/>
              <a:buChar char="●"/>
            </a:pP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Forms from MCS (</a:t>
            </a:r>
            <a:r>
              <a:rPr b="1" lang="en" sz="1600" u="sng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M</a:t>
            </a: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esoscale </a:t>
            </a:r>
            <a:r>
              <a:rPr b="1" lang="en" sz="1600" u="sng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C</a:t>
            </a: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onvective </a:t>
            </a:r>
            <a:r>
              <a:rPr b="1" lang="en" sz="1600" u="sng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S</a:t>
            </a: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ystem), where a low-pressure center pulls wind into a swirling pattern, resembling a mini-hurricane</a:t>
            </a:r>
            <a:endParaRPr sz="1600"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jalla One"/>
              <a:buChar char="●"/>
            </a:pP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Can persist for hours after the parent MCS has </a:t>
            </a: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dissipated</a:t>
            </a:r>
            <a:endParaRPr sz="1600"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jalla One"/>
              <a:buChar char="●"/>
            </a:pPr>
            <a:r>
              <a:rPr lang="en" sz="16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rPr>
              <a:t>Can provide outflow boundaries that serve as sources of lift and instability for future storms</a:t>
            </a:r>
            <a:endParaRPr sz="1600"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 rotWithShape="1">
          <a:blip r:embed="rId4">
            <a:alphaModFix/>
          </a:blip>
          <a:srcRect b="13914" l="0" r="0" t="10954"/>
          <a:stretch/>
        </p:blipFill>
        <p:spPr>
          <a:xfrm>
            <a:off x="5776450" y="168013"/>
            <a:ext cx="2953250" cy="4807476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" name="Google Shape;79;p15"/>
          <p:cNvSpPr txBox="1"/>
          <p:nvPr/>
        </p:nvSpPr>
        <p:spPr>
          <a:xfrm>
            <a:off x="7293125" y="4458275"/>
            <a:ext cx="881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(CDT)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1" y="0"/>
            <a:ext cx="9144003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98550"/>
            <a:ext cx="5205649" cy="35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 rotWithShape="1">
          <a:blip r:embed="rId5">
            <a:alphaModFix/>
          </a:blip>
          <a:srcRect b="0" l="0" r="0" t="3772"/>
          <a:stretch/>
        </p:blipFill>
        <p:spPr>
          <a:xfrm>
            <a:off x="2918787" y="285100"/>
            <a:ext cx="3039474" cy="1079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6"/>
          <p:cNvCxnSpPr/>
          <p:nvPr/>
        </p:nvCxnSpPr>
        <p:spPr>
          <a:xfrm flipH="1">
            <a:off x="2353975" y="3009975"/>
            <a:ext cx="1037700" cy="13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8" name="Google Shape;8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06525" y="2872850"/>
            <a:ext cx="259525" cy="25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7050" y="1598550"/>
            <a:ext cx="3886950" cy="354494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/>
          <p:nvPr/>
        </p:nvSpPr>
        <p:spPr>
          <a:xfrm>
            <a:off x="5348175" y="2580650"/>
            <a:ext cx="33372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/>
          <p:nvPr/>
        </p:nvSpPr>
        <p:spPr>
          <a:xfrm>
            <a:off x="5570650" y="2733050"/>
            <a:ext cx="12369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/>
          <p:nvPr/>
        </p:nvSpPr>
        <p:spPr>
          <a:xfrm>
            <a:off x="6360725" y="3384900"/>
            <a:ext cx="17106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311700" y="85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12Z Surface Analysis</a:t>
            </a:r>
            <a:endParaRPr/>
          </a:p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0" y="4445100"/>
            <a:ext cx="3252000" cy="6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Higher</a:t>
            </a:r>
            <a:r>
              <a:rPr lang="en"/>
              <a:t> the dewpoint, the easier it is to get a cloud!</a:t>
            </a:r>
            <a:endParaRPr/>
          </a:p>
        </p:txBody>
      </p:sp>
      <p:grpSp>
        <p:nvGrpSpPr>
          <p:cNvPr id="99" name="Google Shape;99;p17"/>
          <p:cNvGrpSpPr/>
          <p:nvPr/>
        </p:nvGrpSpPr>
        <p:grpSpPr>
          <a:xfrm>
            <a:off x="3294196" y="658319"/>
            <a:ext cx="5849740" cy="4484960"/>
            <a:chOff x="4041750" y="619977"/>
            <a:chExt cx="5102259" cy="3825126"/>
          </a:xfrm>
        </p:grpSpPr>
        <p:pic>
          <p:nvPicPr>
            <p:cNvPr id="100" name="Google Shape;100;p17"/>
            <p:cNvPicPr preferRelativeResize="0"/>
            <p:nvPr/>
          </p:nvPicPr>
          <p:blipFill rotWithShape="1">
            <a:blip r:embed="rId3">
              <a:alphaModFix/>
            </a:blip>
            <a:srcRect b="2950" l="0" r="0" t="0"/>
            <a:stretch/>
          </p:blipFill>
          <p:spPr>
            <a:xfrm>
              <a:off x="4041750" y="619977"/>
              <a:ext cx="5102259" cy="3825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1" name="Google Shape;101;p17"/>
            <p:cNvCxnSpPr/>
            <p:nvPr/>
          </p:nvCxnSpPr>
          <p:spPr>
            <a:xfrm rot="10800000">
              <a:off x="6904375" y="3069550"/>
              <a:ext cx="67500" cy="1250400"/>
            </a:xfrm>
            <a:prstGeom prst="straightConnector1">
              <a:avLst/>
            </a:prstGeom>
            <a:noFill/>
            <a:ln cap="flat" cmpd="sng" w="76200">
              <a:solidFill>
                <a:srgbClr val="00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2" name="Google Shape;102;p17"/>
            <p:cNvSpPr/>
            <p:nvPr/>
          </p:nvSpPr>
          <p:spPr>
            <a:xfrm>
              <a:off x="7256375" y="3601200"/>
              <a:ext cx="995700" cy="539100"/>
            </a:xfrm>
            <a:prstGeom prst="rect">
              <a:avLst/>
            </a:prstGeom>
            <a:solidFill>
              <a:srgbClr val="00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Moisture Advection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>
            <p:ph type="title"/>
          </p:nvPr>
        </p:nvSpPr>
        <p:spPr>
          <a:xfrm>
            <a:off x="206900" y="205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Frontogenesis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&amp; Deformation</a:t>
            </a:r>
            <a:endParaRPr/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6779" y="445025"/>
            <a:ext cx="6577219" cy="4698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/>
          <p:nvPr/>
        </p:nvSpPr>
        <p:spPr>
          <a:xfrm>
            <a:off x="5061150" y="1662075"/>
            <a:ext cx="906000" cy="1504800"/>
          </a:xfrm>
          <a:prstGeom prst="ellipse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 rot="5400000">
            <a:off x="6470050" y="625425"/>
            <a:ext cx="906000" cy="2325600"/>
          </a:xfrm>
          <a:prstGeom prst="ellipse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 txBox="1"/>
          <p:nvPr/>
        </p:nvSpPr>
        <p:spPr>
          <a:xfrm>
            <a:off x="314450" y="1519850"/>
            <a:ext cx="1991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Highlighted areas of frontogenesis and deformation are associated with frontal boundaries seen on the surface analysis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9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1" y="0"/>
            <a:ext cx="9144003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98550"/>
            <a:ext cx="5205649" cy="35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 rotWithShape="1">
          <a:blip r:embed="rId5">
            <a:alphaModFix/>
          </a:blip>
          <a:srcRect b="0" l="0" r="0" t="3772"/>
          <a:stretch/>
        </p:blipFill>
        <p:spPr>
          <a:xfrm>
            <a:off x="2918787" y="285100"/>
            <a:ext cx="3039474" cy="1079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9" name="Google Shape;119;p19"/>
          <p:cNvCxnSpPr/>
          <p:nvPr/>
        </p:nvCxnSpPr>
        <p:spPr>
          <a:xfrm flipH="1">
            <a:off x="2353975" y="3009975"/>
            <a:ext cx="1037700" cy="139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0" name="Google Shape;12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06525" y="2872850"/>
            <a:ext cx="259525" cy="25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7050" y="1598550"/>
            <a:ext cx="3886950" cy="3544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/>
          <p:nvPr/>
        </p:nvSpPr>
        <p:spPr>
          <a:xfrm>
            <a:off x="5348175" y="2580650"/>
            <a:ext cx="33372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9"/>
          <p:cNvSpPr/>
          <p:nvPr/>
        </p:nvSpPr>
        <p:spPr>
          <a:xfrm>
            <a:off x="5570650" y="2733050"/>
            <a:ext cx="12369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9"/>
          <p:cNvSpPr/>
          <p:nvPr/>
        </p:nvSpPr>
        <p:spPr>
          <a:xfrm>
            <a:off x="6582075" y="3125700"/>
            <a:ext cx="14892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9"/>
          <p:cNvSpPr/>
          <p:nvPr/>
        </p:nvSpPr>
        <p:spPr>
          <a:xfrm>
            <a:off x="6360725" y="3384900"/>
            <a:ext cx="17106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9"/>
          <p:cNvSpPr/>
          <p:nvPr/>
        </p:nvSpPr>
        <p:spPr>
          <a:xfrm>
            <a:off x="6530925" y="4418275"/>
            <a:ext cx="1236900" cy="13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>
            <p:ph type="title"/>
          </p:nvPr>
        </p:nvSpPr>
        <p:spPr>
          <a:xfrm>
            <a:off x="285675" y="178075"/>
            <a:ext cx="61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Roboto Mono Medium"/>
                <a:ea typeface="Roboto Mono Medium"/>
                <a:cs typeface="Roboto Mono Medium"/>
                <a:sym typeface="Roboto Mono Medium"/>
              </a:rPr>
              <a:t>Soundings from Goodland (KGLD) </a:t>
            </a:r>
            <a:endParaRPr i="1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 rotWithShape="1">
          <a:blip r:embed="rId4">
            <a:alphaModFix/>
          </a:blip>
          <a:srcRect b="0" l="0" r="17938" t="0"/>
          <a:stretch/>
        </p:blipFill>
        <p:spPr>
          <a:xfrm>
            <a:off x="269200" y="826975"/>
            <a:ext cx="3949951" cy="398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 rotWithShape="1">
          <a:blip r:embed="rId5">
            <a:alphaModFix/>
          </a:blip>
          <a:srcRect b="0" l="3770" r="40941" t="20242"/>
          <a:stretch/>
        </p:blipFill>
        <p:spPr>
          <a:xfrm rot="5400000">
            <a:off x="4748500" y="611063"/>
            <a:ext cx="3977751" cy="441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/>
          <p:nvPr/>
        </p:nvSpPr>
        <p:spPr>
          <a:xfrm>
            <a:off x="2314800" y="2901000"/>
            <a:ext cx="1240800" cy="427200"/>
          </a:xfrm>
          <a:prstGeom prst="horizontalScroll">
            <a:avLst>
              <a:gd fmla="val 12500" name="adj"/>
            </a:avLst>
          </a:prstGeom>
          <a:solidFill>
            <a:srgbClr val="FFF2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0"/>
          <p:cNvSpPr txBox="1"/>
          <p:nvPr/>
        </p:nvSpPr>
        <p:spPr>
          <a:xfrm>
            <a:off x="2311825" y="2928675"/>
            <a:ext cx="1501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12Z (6 AM MDT)</a:t>
            </a:r>
            <a:endParaRPr sz="1100"/>
          </a:p>
        </p:txBody>
      </p:sp>
      <p:sp>
        <p:nvSpPr>
          <p:cNvPr id="137" name="Google Shape;137;p20"/>
          <p:cNvSpPr/>
          <p:nvPr/>
        </p:nvSpPr>
        <p:spPr>
          <a:xfrm>
            <a:off x="7032275" y="2901000"/>
            <a:ext cx="1145700" cy="427200"/>
          </a:xfrm>
          <a:prstGeom prst="horizontalScroll">
            <a:avLst>
              <a:gd fmla="val 12500" name="adj"/>
            </a:avLst>
          </a:prstGeom>
          <a:solidFill>
            <a:srgbClr val="EAD1D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0"/>
          <p:cNvSpPr txBox="1"/>
          <p:nvPr/>
        </p:nvSpPr>
        <p:spPr>
          <a:xfrm>
            <a:off x="7029300" y="2928675"/>
            <a:ext cx="1501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0</a:t>
            </a:r>
            <a:r>
              <a:rPr lang="en" sz="1100"/>
              <a:t>Z (6 PM MDT)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1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>
            <p:ph type="title"/>
          </p:nvPr>
        </p:nvSpPr>
        <p:spPr>
          <a:xfrm>
            <a:off x="285675" y="178075"/>
            <a:ext cx="866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en" sz="2120">
                <a:latin typeface="Roboto Mono Medium"/>
                <a:ea typeface="Roboto Mono Medium"/>
                <a:cs typeface="Roboto Mono Medium"/>
                <a:sym typeface="Roboto Mono Medium"/>
              </a:rPr>
              <a:t>Sounding from Goodland (KGLD) + Important Parameters </a:t>
            </a:r>
            <a:endParaRPr i="1" sz="212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pic>
        <p:nvPicPr>
          <p:cNvPr id="145" name="Google Shape;145;p21"/>
          <p:cNvPicPr preferRelativeResize="0"/>
          <p:nvPr/>
        </p:nvPicPr>
        <p:blipFill rotWithShape="1">
          <a:blip r:embed="rId4">
            <a:alphaModFix/>
          </a:blip>
          <a:srcRect b="0" l="0" r="40940" t="22324"/>
          <a:stretch/>
        </p:blipFill>
        <p:spPr>
          <a:xfrm rot="5400000">
            <a:off x="183950" y="836913"/>
            <a:ext cx="3422775" cy="36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 rotWithShape="1">
          <a:blip r:embed="rId4">
            <a:alphaModFix/>
          </a:blip>
          <a:srcRect b="0" l="58171" r="7373" t="60287"/>
          <a:stretch/>
        </p:blipFill>
        <p:spPr>
          <a:xfrm rot="5400000">
            <a:off x="3425850" y="1266913"/>
            <a:ext cx="3430451" cy="275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 rotWithShape="1">
          <a:blip r:embed="rId4">
            <a:alphaModFix/>
          </a:blip>
          <a:srcRect b="41750" l="58171" r="7373" t="18415"/>
          <a:stretch/>
        </p:blipFill>
        <p:spPr>
          <a:xfrm rot="5400000">
            <a:off x="6425300" y="1632775"/>
            <a:ext cx="2797450" cy="248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 txBox="1"/>
          <p:nvPr/>
        </p:nvSpPr>
        <p:spPr>
          <a:xfrm>
            <a:off x="590475" y="4440475"/>
            <a:ext cx="1787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2576 J/kg of CAPE</a:t>
            </a:r>
            <a:endParaRPr u="sng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&gt; 1500 J/kg ✅ </a:t>
            </a:r>
            <a:endParaRPr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2222850" y="4440475"/>
            <a:ext cx="1787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Total Shear: 42 kt</a:t>
            </a:r>
            <a:endParaRPr u="sng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&gt; 40 kt ✅ </a:t>
            </a:r>
            <a:endParaRPr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3855225" y="4440475"/>
            <a:ext cx="208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Low Level Veering</a:t>
            </a:r>
            <a:endParaRPr u="sng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Good for Tornadoes ✅ </a:t>
            </a:r>
            <a:endParaRPr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5943225" y="4404875"/>
            <a:ext cx="289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Total Totals: 62</a:t>
            </a:r>
            <a:endParaRPr u="sng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&gt;60 = High Prob of Svr Wx ✅ </a:t>
            </a:r>
            <a:endParaRPr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2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/>
          <p:nvPr>
            <p:ph type="title"/>
          </p:nvPr>
        </p:nvSpPr>
        <p:spPr>
          <a:xfrm>
            <a:off x="285675" y="178075"/>
            <a:ext cx="866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en" sz="2120">
                <a:latin typeface="Roboto Mono Medium"/>
                <a:ea typeface="Roboto Mono Medium"/>
                <a:cs typeface="Roboto Mono Medium"/>
                <a:sym typeface="Roboto Mono Medium"/>
              </a:rPr>
              <a:t>Sounding from Goodland (KGLD) + Important Parameters </a:t>
            </a:r>
            <a:endParaRPr i="1" sz="212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pic>
        <p:nvPicPr>
          <p:cNvPr id="158" name="Google Shape;158;p22"/>
          <p:cNvPicPr preferRelativeResize="0"/>
          <p:nvPr/>
        </p:nvPicPr>
        <p:blipFill rotWithShape="1">
          <a:blip r:embed="rId4">
            <a:alphaModFix/>
          </a:blip>
          <a:srcRect b="0" l="0" r="40940" t="22324"/>
          <a:stretch/>
        </p:blipFill>
        <p:spPr>
          <a:xfrm rot="5400000">
            <a:off x="183950" y="836913"/>
            <a:ext cx="3422775" cy="36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 rotWithShape="1">
          <a:blip r:embed="rId4">
            <a:alphaModFix/>
          </a:blip>
          <a:srcRect b="0" l="58171" r="7373" t="60287"/>
          <a:stretch/>
        </p:blipFill>
        <p:spPr>
          <a:xfrm rot="5400000">
            <a:off x="3425850" y="1266913"/>
            <a:ext cx="3430451" cy="275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2"/>
          <p:cNvPicPr preferRelativeResize="0"/>
          <p:nvPr/>
        </p:nvPicPr>
        <p:blipFill rotWithShape="1">
          <a:blip r:embed="rId4">
            <a:alphaModFix/>
          </a:blip>
          <a:srcRect b="41750" l="58171" r="7373" t="18415"/>
          <a:stretch/>
        </p:blipFill>
        <p:spPr>
          <a:xfrm rot="5400000">
            <a:off x="6425300" y="1632775"/>
            <a:ext cx="2797450" cy="248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2"/>
          <p:cNvSpPr txBox="1"/>
          <p:nvPr/>
        </p:nvSpPr>
        <p:spPr>
          <a:xfrm>
            <a:off x="126625" y="4364275"/>
            <a:ext cx="151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Lifted Index: -9</a:t>
            </a:r>
            <a:endParaRPr sz="1200" u="sng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Potential for Outbreak</a:t>
            </a:r>
            <a:r>
              <a:rPr lang="en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✅ </a:t>
            </a: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1532650" y="4364275"/>
            <a:ext cx="151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SWEAT Index: 534</a:t>
            </a:r>
            <a:r>
              <a:rPr lang="en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&gt; 400 = High Prob of Torns. ✅ </a:t>
            </a: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2927650" y="4333525"/>
            <a:ext cx="184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Effective</a:t>
            </a:r>
            <a:r>
              <a:rPr lang="en" sz="1200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Storm Relative Helicity: 43 m</a:t>
            </a:r>
            <a:r>
              <a:rPr lang="en" u="sng">
                <a:solidFill>
                  <a:srgbClr val="282829"/>
                </a:solidFill>
                <a:latin typeface="Josefin Sans"/>
                <a:ea typeface="Josefin Sans"/>
                <a:cs typeface="Josefin Sans"/>
                <a:sym typeface="Josefin Sans"/>
              </a:rPr>
              <a:t>²s²</a:t>
            </a:r>
            <a:r>
              <a:rPr lang="en" sz="1200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 sz="1200" u="sng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&lt;125 m</a:t>
            </a:r>
            <a:r>
              <a:rPr lang="en">
                <a:solidFill>
                  <a:srgbClr val="282829"/>
                </a:solidFill>
                <a:latin typeface="Josefin Sans"/>
                <a:ea typeface="Josefin Sans"/>
                <a:cs typeface="Josefin Sans"/>
                <a:sym typeface="Josefin Sans"/>
              </a:rPr>
              <a:t>²s²</a:t>
            </a:r>
            <a:r>
              <a:rPr lang="en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❌ </a:t>
            </a: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4703350" y="4441225"/>
            <a:ext cx="2638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Bulk Richardson Number: 19 </a:t>
            </a:r>
            <a:r>
              <a:rPr lang="en" sz="1200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m</a:t>
            </a:r>
            <a:r>
              <a:rPr lang="en" u="sng">
                <a:solidFill>
                  <a:srgbClr val="282829"/>
                </a:solidFill>
                <a:latin typeface="Josefin Sans"/>
                <a:ea typeface="Josefin Sans"/>
                <a:cs typeface="Josefin Sans"/>
                <a:sym typeface="Josefin Sans"/>
              </a:rPr>
              <a:t>²s²</a:t>
            </a:r>
            <a:endParaRPr sz="1200" u="sng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Between 10-40</a:t>
            </a:r>
            <a:r>
              <a:rPr lang="en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 = Supercells ✅ </a:t>
            </a: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7223400" y="4456675"/>
            <a:ext cx="184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Wet Bulb Zero: 2.64 km</a:t>
            </a:r>
            <a:endParaRPr sz="1200" u="sng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Between 2.1 - 2.7 km ✅</a:t>
            </a:r>
            <a:endParaRPr sz="1200">
              <a:solidFill>
                <a:schemeClr val="dk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7138" y="0"/>
            <a:ext cx="640973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263" y="0"/>
            <a:ext cx="730148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613" y="0"/>
            <a:ext cx="65227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6"/>
          <p:cNvPicPr preferRelativeResize="0"/>
          <p:nvPr/>
        </p:nvPicPr>
        <p:blipFill>
          <a:blip r:embed="rId3">
            <a:alphaModFix amt="54000"/>
          </a:blip>
          <a:stretch>
            <a:fillRect/>
          </a:stretch>
        </p:blipFill>
        <p:spPr>
          <a:xfrm>
            <a:off x="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6"/>
          <p:cNvSpPr/>
          <p:nvPr/>
        </p:nvSpPr>
        <p:spPr>
          <a:xfrm rot="-386216">
            <a:off x="142390" y="476395"/>
            <a:ext cx="4787280" cy="723648"/>
          </a:xfrm>
          <a:prstGeom prst="parallelogram">
            <a:avLst>
              <a:gd fmla="val 1343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6"/>
          <p:cNvSpPr txBox="1"/>
          <p:nvPr>
            <p:ph type="title"/>
          </p:nvPr>
        </p:nvSpPr>
        <p:spPr>
          <a:xfrm rot="-386156">
            <a:off x="275952" y="551873"/>
            <a:ext cx="4520388" cy="57271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latin typeface="Kalam"/>
                <a:ea typeface="Kalam"/>
                <a:cs typeface="Kalam"/>
                <a:sym typeface="Kalam"/>
              </a:rPr>
              <a:t>So, h</a:t>
            </a:r>
            <a:r>
              <a:rPr lang="en" sz="2320">
                <a:latin typeface="Kalam"/>
                <a:ea typeface="Kalam"/>
                <a:cs typeface="Kalam"/>
                <a:sym typeface="Kalam"/>
              </a:rPr>
              <a:t>ow did our day go from this?</a:t>
            </a:r>
            <a:endParaRPr sz="232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8" name="Google Shape;188;p26"/>
          <p:cNvSpPr/>
          <p:nvPr/>
        </p:nvSpPr>
        <p:spPr>
          <a:xfrm>
            <a:off x="5508350" y="3664700"/>
            <a:ext cx="2892000" cy="12012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0450" y="1047361"/>
            <a:ext cx="4602476" cy="250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6"/>
          <p:cNvSpPr txBox="1"/>
          <p:nvPr>
            <p:ph type="title"/>
          </p:nvPr>
        </p:nvSpPr>
        <p:spPr>
          <a:xfrm>
            <a:off x="6294200" y="3978950"/>
            <a:ext cx="187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ungee Inline"/>
                <a:ea typeface="Bungee Inline"/>
                <a:cs typeface="Bungee Inline"/>
                <a:sym typeface="Bungee Inline"/>
              </a:rPr>
              <a:t>To this?</a:t>
            </a:r>
            <a:endParaRPr>
              <a:latin typeface="Bungee Inline"/>
              <a:ea typeface="Bungee Inline"/>
              <a:cs typeface="Bungee Inline"/>
              <a:sym typeface="Bungee Inline"/>
            </a:endParaRPr>
          </a:p>
        </p:txBody>
      </p:sp>
      <p:pic>
        <p:nvPicPr>
          <p:cNvPr id="191" name="Google Shape;191;p26"/>
          <p:cNvPicPr preferRelativeResize="0"/>
          <p:nvPr/>
        </p:nvPicPr>
        <p:blipFill rotWithShape="1">
          <a:blip r:embed="rId5">
            <a:alphaModFix/>
          </a:blip>
          <a:srcRect b="0" l="0" r="0" t="1429"/>
          <a:stretch/>
        </p:blipFill>
        <p:spPr>
          <a:xfrm>
            <a:off x="238475" y="2127650"/>
            <a:ext cx="4787400" cy="265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7"/>
          <p:cNvPicPr preferRelativeResize="0"/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0" y="-44475"/>
            <a:ext cx="9144000" cy="522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 txBox="1"/>
          <p:nvPr>
            <p:ph type="title"/>
          </p:nvPr>
        </p:nvSpPr>
        <p:spPr>
          <a:xfrm>
            <a:off x="311700" y="254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20">
                <a:latin typeface="Satisfy"/>
                <a:ea typeface="Satisfy"/>
                <a:cs typeface="Satisfy"/>
                <a:sym typeface="Satisfy"/>
              </a:rPr>
              <a:t>Heading Northward from Amarillo!</a:t>
            </a:r>
            <a:endParaRPr sz="2820"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311700" y="921375"/>
            <a:ext cx="641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Early on in the day, there was a thin layer of stratus clouds Draped across the Midwest.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99" name="Google Shape;199;p27"/>
          <p:cNvSpPr txBox="1"/>
          <p:nvPr/>
        </p:nvSpPr>
        <p:spPr>
          <a:xfrm>
            <a:off x="6362700" y="565425"/>
            <a:ext cx="24696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Hammersmith One"/>
                <a:ea typeface="Hammersmith One"/>
                <a:cs typeface="Hammersmith One"/>
                <a:sym typeface="Hammersmith One"/>
              </a:rPr>
              <a:t>Relatively clear skies can be seen over Western Kansas. </a:t>
            </a:r>
            <a:endParaRPr sz="1900"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Hammersmith One"/>
                <a:ea typeface="Hammersmith One"/>
                <a:cs typeface="Hammersmith One"/>
                <a:sym typeface="Hammersmith One"/>
              </a:rPr>
              <a:t>This allowed for significant heating </a:t>
            </a:r>
            <a:endParaRPr sz="1900"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latin typeface="Bungee Inline"/>
                <a:ea typeface="Bungee Inline"/>
                <a:cs typeface="Bungee Inline"/>
                <a:sym typeface="Bungee Inline"/>
              </a:rPr>
              <a:t>= Instability</a:t>
            </a:r>
            <a:endParaRPr i="1" sz="1900">
              <a:latin typeface="Bungee Inline"/>
              <a:ea typeface="Bungee Inline"/>
              <a:cs typeface="Bungee Inline"/>
              <a:sym typeface="Bungee Inline"/>
            </a:endParaRPr>
          </a:p>
        </p:txBody>
      </p:sp>
      <p:pic>
        <p:nvPicPr>
          <p:cNvPr descr="for weather presentation" id="200" name="Google Shape;200;p27" title="0001 012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175" y="14153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8"/>
          <p:cNvPicPr preferRelativeResize="0"/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8"/>
          <p:cNvSpPr txBox="1"/>
          <p:nvPr>
            <p:ph type="title"/>
          </p:nvPr>
        </p:nvSpPr>
        <p:spPr>
          <a:xfrm>
            <a:off x="311700" y="254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20">
                <a:latin typeface="Satisfy"/>
                <a:ea typeface="Satisfy"/>
                <a:cs typeface="Satisfy"/>
                <a:sym typeface="Satisfy"/>
              </a:rPr>
              <a:t>Heading Northward from Amarillo!</a:t>
            </a:r>
            <a:endParaRPr sz="2820">
              <a:latin typeface="Satisfy"/>
              <a:ea typeface="Satisfy"/>
              <a:cs typeface="Satisfy"/>
              <a:sym typeface="Satisfy"/>
            </a:endParaRPr>
          </a:p>
        </p:txBody>
      </p:sp>
      <p:pic>
        <p:nvPicPr>
          <p:cNvPr id="207" name="Google Shape;207;p28"/>
          <p:cNvPicPr preferRelativeResize="0"/>
          <p:nvPr/>
        </p:nvPicPr>
        <p:blipFill rotWithShape="1">
          <a:blip r:embed="rId4">
            <a:alphaModFix/>
          </a:blip>
          <a:srcRect b="16116" l="0" r="0" t="5685"/>
          <a:stretch/>
        </p:blipFill>
        <p:spPr>
          <a:xfrm>
            <a:off x="1586050" y="952100"/>
            <a:ext cx="1997458" cy="338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4750" y="952100"/>
            <a:ext cx="2536143" cy="338152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8"/>
          <p:cNvSpPr txBox="1"/>
          <p:nvPr/>
        </p:nvSpPr>
        <p:spPr>
          <a:xfrm>
            <a:off x="1383425" y="4333625"/>
            <a:ext cx="24027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Geocaching after lunch at Macias Restaurant! (Best Lemonade Ever!)</a:t>
            </a:r>
            <a:r>
              <a:rPr lang="en" sz="11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210" name="Google Shape;210;p28"/>
          <p:cNvSpPr txBox="1"/>
          <p:nvPr/>
        </p:nvSpPr>
        <p:spPr>
          <a:xfrm>
            <a:off x="5394750" y="4333625"/>
            <a:ext cx="24027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Wheat JesuS</a:t>
            </a:r>
            <a:endParaRPr sz="1500" u="sng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Haunting us all over kAnsas</a:t>
            </a:r>
            <a:r>
              <a:rPr lang="en" sz="11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9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575" y="271225"/>
            <a:ext cx="2559625" cy="76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 txBox="1"/>
          <p:nvPr>
            <p:ph type="title"/>
          </p:nvPr>
        </p:nvSpPr>
        <p:spPr>
          <a:xfrm>
            <a:off x="679238" y="404425"/>
            <a:ext cx="164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ndie Flower"/>
                <a:ea typeface="Indie Flower"/>
                <a:cs typeface="Indie Flower"/>
                <a:sym typeface="Indie Flower"/>
              </a:rPr>
              <a:t>22° Halo</a:t>
            </a:r>
            <a:endParaRPr b="1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218" name="Google Shape;218;p29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We also witnessed a beautiful full 22</a:t>
            </a:r>
            <a:r>
              <a:rPr lang="en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° Halo along the way!</a:t>
            </a:r>
            <a:endParaRPr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**Everyone sees their own unique halo because they see different ice crystals!**</a:t>
            </a:r>
            <a:endParaRPr i="1" sz="1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219" name="Google Shape;21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4350" y="255275"/>
            <a:ext cx="3474697" cy="463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1375" y="2488841"/>
            <a:ext cx="4355300" cy="2654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0"/>
          <p:cNvPicPr preferRelativeResize="0"/>
          <p:nvPr/>
        </p:nvPicPr>
        <p:blipFill rotWithShape="1">
          <a:blip r:embed="rId3">
            <a:alphaModFix/>
          </a:blip>
          <a:srcRect b="5956" l="0" r="0" t="82921"/>
          <a:stretch/>
        </p:blipFill>
        <p:spPr>
          <a:xfrm>
            <a:off x="3749675" y="3717400"/>
            <a:ext cx="452201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 rotWithShape="1">
          <a:blip r:embed="rId4">
            <a:alphaModFix amt="25000"/>
          </a:blip>
          <a:srcRect b="29413" l="0" r="0" t="10152"/>
          <a:stretch/>
        </p:blipFill>
        <p:spPr>
          <a:xfrm>
            <a:off x="0" y="1986700"/>
            <a:ext cx="9144000" cy="315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0"/>
          <p:cNvSpPr txBox="1"/>
          <p:nvPr/>
        </p:nvSpPr>
        <p:spPr>
          <a:xfrm>
            <a:off x="195775" y="3570300"/>
            <a:ext cx="3117600" cy="9858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Luanne and Jeremy spotted a gustnado to the south of I-70 before entering Burlington, CO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8" name="Google Shape;228;p30"/>
          <p:cNvSpPr txBox="1"/>
          <p:nvPr/>
        </p:nvSpPr>
        <p:spPr>
          <a:xfrm>
            <a:off x="576450" y="2178763"/>
            <a:ext cx="7991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latin typeface="Fjalla One"/>
                <a:ea typeface="Fjalla One"/>
                <a:cs typeface="Fjalla One"/>
                <a:sym typeface="Fjalla One"/>
              </a:rPr>
              <a:t>We had an awesome view because the storm was an LPSC (</a:t>
            </a:r>
            <a:r>
              <a:rPr b="1" i="1" lang="en" sz="2100" u="sng">
                <a:latin typeface="Fjalla One"/>
                <a:ea typeface="Fjalla One"/>
                <a:cs typeface="Fjalla One"/>
                <a:sym typeface="Fjalla One"/>
              </a:rPr>
              <a:t>l</a:t>
            </a:r>
            <a:r>
              <a:rPr i="1" lang="en" sz="2100">
                <a:latin typeface="Fjalla One"/>
                <a:ea typeface="Fjalla One"/>
                <a:cs typeface="Fjalla One"/>
                <a:sym typeface="Fjalla One"/>
              </a:rPr>
              <a:t>ow </a:t>
            </a:r>
            <a:r>
              <a:rPr b="1" i="1" lang="en" sz="2100" u="sng">
                <a:latin typeface="Fjalla One"/>
                <a:ea typeface="Fjalla One"/>
                <a:cs typeface="Fjalla One"/>
                <a:sym typeface="Fjalla One"/>
              </a:rPr>
              <a:t>p</a:t>
            </a:r>
            <a:r>
              <a:rPr i="1" lang="en" sz="2100">
                <a:latin typeface="Fjalla One"/>
                <a:ea typeface="Fjalla One"/>
                <a:cs typeface="Fjalla One"/>
                <a:sym typeface="Fjalla One"/>
              </a:rPr>
              <a:t>recipitation </a:t>
            </a:r>
            <a:r>
              <a:rPr b="1" i="1" lang="en" sz="2100" u="sng">
                <a:latin typeface="Fjalla One"/>
                <a:ea typeface="Fjalla One"/>
                <a:cs typeface="Fjalla One"/>
                <a:sym typeface="Fjalla One"/>
              </a:rPr>
              <a:t>s</a:t>
            </a:r>
            <a:r>
              <a:rPr i="1" lang="en" sz="2100">
                <a:latin typeface="Fjalla One"/>
                <a:ea typeface="Fjalla One"/>
                <a:cs typeface="Fjalla One"/>
                <a:sym typeface="Fjalla One"/>
              </a:rPr>
              <a:t>uper</a:t>
            </a:r>
            <a:r>
              <a:rPr b="1" i="1" lang="en" sz="2100" u="sng">
                <a:latin typeface="Fjalla One"/>
                <a:ea typeface="Fjalla One"/>
                <a:cs typeface="Fjalla One"/>
                <a:sym typeface="Fjalla One"/>
              </a:rPr>
              <a:t>c</a:t>
            </a:r>
            <a:r>
              <a:rPr i="1" lang="en" sz="2100">
                <a:latin typeface="Fjalla One"/>
                <a:ea typeface="Fjalla One"/>
                <a:cs typeface="Fjalla One"/>
                <a:sym typeface="Fjalla One"/>
              </a:rPr>
              <a:t>ell)</a:t>
            </a:r>
            <a:endParaRPr i="1"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229" name="Google Shape;229;p30"/>
          <p:cNvPicPr preferRelativeResize="0"/>
          <p:nvPr/>
        </p:nvPicPr>
        <p:blipFill rotWithShape="1">
          <a:blip r:embed="rId5">
            <a:alphaModFix/>
          </a:blip>
          <a:srcRect b="0" l="0" r="0" t="9403"/>
          <a:stretch/>
        </p:blipFill>
        <p:spPr>
          <a:xfrm>
            <a:off x="0" y="0"/>
            <a:ext cx="9144003" cy="198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0"/>
          <p:cNvSpPr txBox="1"/>
          <p:nvPr>
            <p:ph type="title"/>
          </p:nvPr>
        </p:nvSpPr>
        <p:spPr>
          <a:xfrm>
            <a:off x="1480625" y="1464475"/>
            <a:ext cx="233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Entering Colorado</a:t>
            </a:r>
            <a:endParaRPr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1" name="Google Shape;231;p30"/>
          <p:cNvSpPr/>
          <p:nvPr/>
        </p:nvSpPr>
        <p:spPr>
          <a:xfrm>
            <a:off x="5108975" y="1328438"/>
            <a:ext cx="742500" cy="252000"/>
          </a:xfrm>
          <a:prstGeom prst="ellipse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0"/>
          <p:cNvSpPr/>
          <p:nvPr/>
        </p:nvSpPr>
        <p:spPr>
          <a:xfrm>
            <a:off x="6632000" y="1394300"/>
            <a:ext cx="762900" cy="245400"/>
          </a:xfrm>
          <a:prstGeom prst="ellipse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3" name="Google Shape;233;p30"/>
          <p:cNvPicPr preferRelativeResize="0"/>
          <p:nvPr/>
        </p:nvPicPr>
        <p:blipFill rotWithShape="1">
          <a:blip r:embed="rId6">
            <a:alphaModFix/>
          </a:blip>
          <a:srcRect b="13476" l="15843" r="22435" t="31539"/>
          <a:stretch/>
        </p:blipFill>
        <p:spPr>
          <a:xfrm>
            <a:off x="195775" y="263125"/>
            <a:ext cx="1156870" cy="146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1"/>
          <p:cNvPicPr preferRelativeResize="0"/>
          <p:nvPr/>
        </p:nvPicPr>
        <p:blipFill rotWithShape="1">
          <a:blip r:embed="rId3">
            <a:alphaModFix amt="25000"/>
          </a:blip>
          <a:srcRect b="29413" l="0" r="0" t="10152"/>
          <a:stretch/>
        </p:blipFill>
        <p:spPr>
          <a:xfrm>
            <a:off x="0" y="1986700"/>
            <a:ext cx="9144000" cy="315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1"/>
          <p:cNvPicPr preferRelativeResize="0"/>
          <p:nvPr/>
        </p:nvPicPr>
        <p:blipFill rotWithShape="1">
          <a:blip r:embed="rId4">
            <a:alphaModFix/>
          </a:blip>
          <a:srcRect b="0" l="0" r="0" t="9403"/>
          <a:stretch/>
        </p:blipFill>
        <p:spPr>
          <a:xfrm>
            <a:off x="0" y="0"/>
            <a:ext cx="9144003" cy="198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1"/>
          <p:cNvSpPr txBox="1"/>
          <p:nvPr>
            <p:ph type="title"/>
          </p:nvPr>
        </p:nvSpPr>
        <p:spPr>
          <a:xfrm>
            <a:off x="1480625" y="1464475"/>
            <a:ext cx="233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Entering Colorado</a:t>
            </a:r>
            <a:endParaRPr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4755275" y="2254000"/>
            <a:ext cx="438900" cy="7200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1"/>
          <p:cNvSpPr/>
          <p:nvPr/>
        </p:nvSpPr>
        <p:spPr>
          <a:xfrm>
            <a:off x="5108975" y="1328438"/>
            <a:ext cx="742500" cy="252000"/>
          </a:xfrm>
          <a:prstGeom prst="ellipse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1"/>
          <p:cNvSpPr/>
          <p:nvPr/>
        </p:nvSpPr>
        <p:spPr>
          <a:xfrm>
            <a:off x="6632000" y="1394300"/>
            <a:ext cx="762900" cy="245400"/>
          </a:xfrm>
          <a:prstGeom prst="ellipse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31"/>
          <p:cNvPicPr preferRelativeResize="0"/>
          <p:nvPr/>
        </p:nvPicPr>
        <p:blipFill rotWithShape="1">
          <a:blip r:embed="rId5">
            <a:alphaModFix/>
          </a:blip>
          <a:srcRect b="13476" l="15843" r="22435" t="31539"/>
          <a:stretch/>
        </p:blipFill>
        <p:spPr>
          <a:xfrm>
            <a:off x="195775" y="263125"/>
            <a:ext cx="1156870" cy="146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51466" y="2510800"/>
            <a:ext cx="2988810" cy="22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1" title="IMG_7216.MOV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2902" y="2550850"/>
            <a:ext cx="3985075" cy="224159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1"/>
          <p:cNvSpPr txBox="1"/>
          <p:nvPr/>
        </p:nvSpPr>
        <p:spPr>
          <a:xfrm>
            <a:off x="4215875" y="3329950"/>
            <a:ext cx="1517700" cy="683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Oswald"/>
                <a:ea typeface="Oswald"/>
                <a:cs typeface="Oswald"/>
                <a:sym typeface="Oswald"/>
              </a:rPr>
              <a:t>We witnessed a microburst!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2"/>
          <p:cNvPicPr preferRelativeResize="0"/>
          <p:nvPr/>
        </p:nvPicPr>
        <p:blipFill rotWithShape="1">
          <a:blip r:embed="rId3">
            <a:alphaModFix amt="25000"/>
          </a:blip>
          <a:srcRect b="29413" l="0" r="0" t="1015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2"/>
          <p:cNvSpPr txBox="1"/>
          <p:nvPr>
            <p:ph type="title"/>
          </p:nvPr>
        </p:nvSpPr>
        <p:spPr>
          <a:xfrm>
            <a:off x="311700" y="204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Oswald"/>
                <a:ea typeface="Oswald"/>
                <a:cs typeface="Oswald"/>
                <a:sym typeface="Oswald"/>
              </a:rPr>
              <a:t>We saw multiple updrafts bases because it was so clear!</a:t>
            </a:r>
            <a:endParaRPr i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4" name="Google Shape;254;p32"/>
          <p:cNvSpPr/>
          <p:nvPr/>
        </p:nvSpPr>
        <p:spPr>
          <a:xfrm>
            <a:off x="2867650" y="3472150"/>
            <a:ext cx="510900" cy="279300"/>
          </a:xfrm>
          <a:prstGeom prst="ellipse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2"/>
          <p:cNvSpPr txBox="1"/>
          <p:nvPr/>
        </p:nvSpPr>
        <p:spPr>
          <a:xfrm>
            <a:off x="5674425" y="3928600"/>
            <a:ext cx="320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6888" y="724075"/>
            <a:ext cx="6210227" cy="4245224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2"/>
          <p:cNvSpPr/>
          <p:nvPr/>
        </p:nvSpPr>
        <p:spPr>
          <a:xfrm>
            <a:off x="1513352" y="3372499"/>
            <a:ext cx="475800" cy="274200"/>
          </a:xfrm>
          <a:prstGeom prst="ellipse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2"/>
          <p:cNvSpPr/>
          <p:nvPr/>
        </p:nvSpPr>
        <p:spPr>
          <a:xfrm>
            <a:off x="2022833" y="3418173"/>
            <a:ext cx="852000" cy="1905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2"/>
          <p:cNvSpPr txBox="1"/>
          <p:nvPr/>
        </p:nvSpPr>
        <p:spPr>
          <a:xfrm>
            <a:off x="1632650" y="891675"/>
            <a:ext cx="1677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usso One"/>
                <a:ea typeface="Russo One"/>
                <a:cs typeface="Russo One"/>
                <a:sym typeface="Russo One"/>
              </a:rPr>
              <a:t>The left part of the cloud had well-defined lowering!</a:t>
            </a:r>
            <a:endParaRPr sz="1100">
              <a:latin typeface="Russo One"/>
              <a:ea typeface="Russo One"/>
              <a:cs typeface="Russo One"/>
              <a:sym typeface="Russo On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3"/>
          <p:cNvPicPr preferRelativeResize="0"/>
          <p:nvPr/>
        </p:nvPicPr>
        <p:blipFill>
          <a:blip r:embed="rId3">
            <a:alphaModFix amt="17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3"/>
          <p:cNvSpPr txBox="1"/>
          <p:nvPr>
            <p:ph type="title"/>
          </p:nvPr>
        </p:nvSpPr>
        <p:spPr>
          <a:xfrm>
            <a:off x="311700" y="240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ungee Inline"/>
                <a:ea typeface="Bungee Inline"/>
                <a:cs typeface="Bungee Inline"/>
                <a:sym typeface="Bungee Inline"/>
              </a:rPr>
              <a:t>We were presented with two options… </a:t>
            </a:r>
            <a:endParaRPr>
              <a:latin typeface="Bungee Inline"/>
              <a:ea typeface="Bungee Inline"/>
              <a:cs typeface="Bungee Inline"/>
              <a:sym typeface="Bungee Inli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66">
                <a:latin typeface="Julius Sans One"/>
                <a:ea typeface="Julius Sans One"/>
                <a:cs typeface="Julius Sans One"/>
                <a:sym typeface="Julius Sans One"/>
              </a:rPr>
              <a:t>What did we choose?</a:t>
            </a:r>
            <a:endParaRPr i="1" sz="2466">
              <a:latin typeface="Julius Sans One"/>
              <a:ea typeface="Julius Sans One"/>
              <a:cs typeface="Julius Sans One"/>
              <a:sym typeface="Julius Sans One"/>
            </a:endParaRPr>
          </a:p>
        </p:txBody>
      </p:sp>
      <p:sp>
        <p:nvSpPr>
          <p:cNvPr id="266" name="Google Shape;266;p33"/>
          <p:cNvSpPr/>
          <p:nvPr/>
        </p:nvSpPr>
        <p:spPr>
          <a:xfrm>
            <a:off x="4683100" y="960950"/>
            <a:ext cx="4304100" cy="39306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7" name="Google Shape;26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1325" y="1072375"/>
            <a:ext cx="4127626" cy="309572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3"/>
          <p:cNvSpPr/>
          <p:nvPr/>
        </p:nvSpPr>
        <p:spPr>
          <a:xfrm>
            <a:off x="3995475" y="2135700"/>
            <a:ext cx="676200" cy="719100"/>
          </a:xfrm>
          <a:prstGeom prst="star32">
            <a:avLst>
              <a:gd fmla="val 37500" name="adj"/>
            </a:avLst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3"/>
          <p:cNvSpPr txBox="1"/>
          <p:nvPr/>
        </p:nvSpPr>
        <p:spPr>
          <a:xfrm>
            <a:off x="4877788" y="4275950"/>
            <a:ext cx="3914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ebas Neue"/>
                <a:ea typeface="Bebas Neue"/>
                <a:cs typeface="Bebas Neue"/>
                <a:sym typeface="Bebas Neue"/>
              </a:rPr>
              <a:t>Chase this established supercell to our northeast, dropping into Kansas?</a:t>
            </a:r>
            <a:endParaRPr sz="16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70" name="Google Shape;270;p33"/>
          <p:cNvSpPr txBox="1"/>
          <p:nvPr/>
        </p:nvSpPr>
        <p:spPr>
          <a:xfrm>
            <a:off x="4091475" y="2295150"/>
            <a:ext cx="48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</a:t>
            </a:r>
            <a:endParaRPr/>
          </a:p>
        </p:txBody>
      </p:sp>
      <p:pic>
        <p:nvPicPr>
          <p:cNvPr id="271" name="Google Shape;27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875" y="1154200"/>
            <a:ext cx="3422976" cy="293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3"/>
          <p:cNvSpPr txBox="1"/>
          <p:nvPr/>
        </p:nvSpPr>
        <p:spPr>
          <a:xfrm>
            <a:off x="436413" y="4168100"/>
            <a:ext cx="3495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ebas Neue"/>
                <a:ea typeface="Bebas Neue"/>
                <a:cs typeface="Bebas Neue"/>
                <a:sym typeface="Bebas Neue"/>
              </a:rPr>
              <a:t>Follow the storms and wall cloud that developed from the Burlington, CO storm?</a:t>
            </a:r>
            <a:endParaRPr sz="1600"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73" name="Google Shape;27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9222" y="1154200"/>
            <a:ext cx="2909649" cy="3879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4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4"/>
          <p:cNvSpPr txBox="1"/>
          <p:nvPr>
            <p:ph type="title"/>
          </p:nvPr>
        </p:nvSpPr>
        <p:spPr>
          <a:xfrm>
            <a:off x="119975" y="334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ungee Inline"/>
                <a:ea typeface="Bungee Inline"/>
                <a:cs typeface="Bungee Inline"/>
                <a:sym typeface="Bungee Inline"/>
              </a:rPr>
              <a:t>Caught in a hailstorm!</a:t>
            </a:r>
            <a:endParaRPr>
              <a:latin typeface="Bungee Inline"/>
              <a:ea typeface="Bungee Inline"/>
              <a:cs typeface="Bungee Inline"/>
              <a:sym typeface="Bungee Inline"/>
            </a:endParaRPr>
          </a:p>
        </p:txBody>
      </p:sp>
      <p:pic>
        <p:nvPicPr>
          <p:cNvPr id="280" name="Google Shape;28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975" y="1152475"/>
            <a:ext cx="4636902" cy="347767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4"/>
          <p:cNvSpPr/>
          <p:nvPr/>
        </p:nvSpPr>
        <p:spPr>
          <a:xfrm rot="-1974130">
            <a:off x="4656212" y="1484554"/>
            <a:ext cx="1379587" cy="53106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4"/>
          <p:cNvSpPr txBox="1"/>
          <p:nvPr/>
        </p:nvSpPr>
        <p:spPr>
          <a:xfrm>
            <a:off x="520700" y="4719125"/>
            <a:ext cx="6023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Montserrat"/>
                <a:ea typeface="Montserrat"/>
                <a:cs typeface="Montserrat"/>
                <a:sym typeface="Montserrat"/>
              </a:rPr>
              <a:t>**Remember these storms….they will affect our night later on!**</a:t>
            </a:r>
            <a:endParaRPr i="1"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34"/>
          <p:cNvSpPr/>
          <p:nvPr/>
        </p:nvSpPr>
        <p:spPr>
          <a:xfrm>
            <a:off x="5885450" y="236024"/>
            <a:ext cx="2337336" cy="113216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4"/>
          <p:cNvSpPr txBox="1"/>
          <p:nvPr/>
        </p:nvSpPr>
        <p:spPr>
          <a:xfrm>
            <a:off x="6247175" y="484400"/>
            <a:ext cx="233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Bebas Neue"/>
                <a:ea typeface="Bebas Neue"/>
                <a:cs typeface="Bebas Neue"/>
                <a:sym typeface="Bebas Neue"/>
              </a:rPr>
              <a:t>Stay away from white- or green-looking precip!</a:t>
            </a:r>
            <a:endParaRPr i="1"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85" name="Google Shape;285;p34"/>
          <p:cNvPicPr preferRelativeResize="0"/>
          <p:nvPr/>
        </p:nvPicPr>
        <p:blipFill rotWithShape="1">
          <a:blip r:embed="rId5">
            <a:alphaModFix/>
          </a:blip>
          <a:srcRect b="13839" l="0" r="0" t="12114"/>
          <a:stretch/>
        </p:blipFill>
        <p:spPr>
          <a:xfrm>
            <a:off x="6267522" y="1417550"/>
            <a:ext cx="1743525" cy="2795023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4"/>
          <p:cNvSpPr txBox="1"/>
          <p:nvPr/>
        </p:nvSpPr>
        <p:spPr>
          <a:xfrm>
            <a:off x="5333750" y="4212575"/>
            <a:ext cx="3826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Montserrat"/>
                <a:ea typeface="Montserrat"/>
                <a:cs typeface="Montserrat"/>
                <a:sym typeface="Montserrat"/>
              </a:rPr>
              <a:t>The Colorado storm weakened, so choosing to chase the supercell ended up being the right call!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5" title="IMG_7224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6" title="IMG_7226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1496" y="694075"/>
            <a:ext cx="2482499" cy="331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698" y="4240301"/>
            <a:ext cx="8372600" cy="73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6647" y="230700"/>
            <a:ext cx="2295625" cy="37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7"/>
          <p:cNvSpPr txBox="1"/>
          <p:nvPr>
            <p:ph type="title"/>
          </p:nvPr>
        </p:nvSpPr>
        <p:spPr>
          <a:xfrm>
            <a:off x="151525" y="186975"/>
            <a:ext cx="6406800" cy="5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220">
                <a:solidFill>
                  <a:schemeClr val="lt1"/>
                </a:solidFill>
                <a:latin typeface="Julius Sans One"/>
                <a:ea typeface="Julius Sans One"/>
                <a:cs typeface="Julius Sans One"/>
                <a:sym typeface="Julius Sans One"/>
              </a:rPr>
              <a:t>Heading toward the Infamous Oberlin</a:t>
            </a:r>
            <a:endParaRPr b="1" sz="2220">
              <a:solidFill>
                <a:schemeClr val="lt1"/>
              </a:solidFill>
              <a:latin typeface="Julius Sans One"/>
              <a:ea typeface="Julius Sans One"/>
              <a:cs typeface="Julius Sans One"/>
              <a:sym typeface="Julius Sans On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8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4060" y="0"/>
            <a:ext cx="913588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8"/>
          <p:cNvSpPr txBox="1"/>
          <p:nvPr>
            <p:ph type="title"/>
          </p:nvPr>
        </p:nvSpPr>
        <p:spPr>
          <a:xfrm>
            <a:off x="1524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Watching the storm </a:t>
            </a: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approach</a:t>
            </a: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 us!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312" name="Google Shape;312;p38"/>
          <p:cNvSpPr txBox="1"/>
          <p:nvPr>
            <p:ph idx="1" type="body"/>
          </p:nvPr>
        </p:nvSpPr>
        <p:spPr>
          <a:xfrm>
            <a:off x="381000" y="1050275"/>
            <a:ext cx="4159200" cy="8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129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The first time we had visual on the updraft it put into perspective just how large the storm was. You can see it at the base of the cloud!</a:t>
            </a:r>
            <a:endParaRPr sz="1290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r>
              <a:rPr lang="en" sz="129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endParaRPr sz="1290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313" name="Google Shape;31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5447" y="1050275"/>
            <a:ext cx="2993268" cy="39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8"/>
          <p:cNvSpPr txBox="1"/>
          <p:nvPr/>
        </p:nvSpPr>
        <p:spPr>
          <a:xfrm>
            <a:off x="6138338" y="531275"/>
            <a:ext cx="102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Bebas Neue"/>
                <a:ea typeface="Bebas Neue"/>
                <a:cs typeface="Bebas Neue"/>
                <a:sym typeface="Bebas Neue"/>
              </a:rPr>
              <a:t>Closer up!</a:t>
            </a:r>
            <a:endParaRPr u="sng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15" name="Google Shape;315;p38"/>
          <p:cNvSpPr/>
          <p:nvPr/>
        </p:nvSpPr>
        <p:spPr>
          <a:xfrm>
            <a:off x="7166375" y="1612300"/>
            <a:ext cx="1069500" cy="1546500"/>
          </a:xfrm>
          <a:prstGeom prst="ellipse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6" name="Google Shape;31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00" y="1996475"/>
            <a:ext cx="4318387" cy="2878222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8"/>
          <p:cNvSpPr/>
          <p:nvPr/>
        </p:nvSpPr>
        <p:spPr>
          <a:xfrm>
            <a:off x="870725" y="4276950"/>
            <a:ext cx="1498500" cy="369300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8"/>
          <p:cNvSpPr txBox="1"/>
          <p:nvPr/>
        </p:nvSpPr>
        <p:spPr>
          <a:xfrm>
            <a:off x="8314050" y="1726375"/>
            <a:ext cx="647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ebas Neue"/>
                <a:ea typeface="Bebas Neue"/>
                <a:cs typeface="Bebas Neue"/>
                <a:sym typeface="Bebas Neue"/>
              </a:rPr>
              <a:t>This is hail!</a:t>
            </a:r>
            <a:endParaRPr sz="20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9" title="IMG_7265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-5"/>
            <a:ext cx="9144000" cy="5143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41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Then, we saw a tornado!</a:t>
            </a:r>
            <a:endParaRPr/>
          </a:p>
        </p:txBody>
      </p:sp>
      <p:sp>
        <p:nvSpPr>
          <p:cNvPr id="335" name="Google Shape;335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At 8:01 CDT, we saw the landspout tornado!</a:t>
            </a:r>
            <a:endParaRPr/>
          </a:p>
        </p:txBody>
      </p:sp>
      <p:pic>
        <p:nvPicPr>
          <p:cNvPr id="336" name="Google Shape;336;p41"/>
          <p:cNvPicPr preferRelativeResize="0"/>
          <p:nvPr/>
        </p:nvPicPr>
        <p:blipFill rotWithShape="1">
          <a:blip r:embed="rId4">
            <a:alphaModFix/>
          </a:blip>
          <a:srcRect b="0" l="0" r="0" t="14478"/>
          <a:stretch/>
        </p:blipFill>
        <p:spPr>
          <a:xfrm>
            <a:off x="4920861" y="253575"/>
            <a:ext cx="4223140" cy="411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9039" y="4366299"/>
            <a:ext cx="4454950" cy="5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657675"/>
            <a:ext cx="4170199" cy="3455876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1"/>
          <p:cNvSpPr/>
          <p:nvPr/>
        </p:nvSpPr>
        <p:spPr>
          <a:xfrm>
            <a:off x="2665325" y="4312450"/>
            <a:ext cx="1310100" cy="636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Dust Cloud</a:t>
            </a:r>
            <a:endParaRPr/>
          </a:p>
        </p:txBody>
      </p:sp>
      <p:sp>
        <p:nvSpPr>
          <p:cNvPr id="340" name="Google Shape;340;p41"/>
          <p:cNvSpPr/>
          <p:nvPr/>
        </p:nvSpPr>
        <p:spPr>
          <a:xfrm>
            <a:off x="2665325" y="1769575"/>
            <a:ext cx="1310100" cy="636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 Cloud</a:t>
            </a:r>
            <a:endParaRPr/>
          </a:p>
        </p:txBody>
      </p:sp>
      <p:cxnSp>
        <p:nvCxnSpPr>
          <p:cNvPr id="341" name="Google Shape;341;p41"/>
          <p:cNvCxnSpPr>
            <a:stCxn id="339" idx="1"/>
          </p:cNvCxnSpPr>
          <p:nvPr/>
        </p:nvCxnSpPr>
        <p:spPr>
          <a:xfrm rot="10800000">
            <a:off x="2073725" y="4290100"/>
            <a:ext cx="591600" cy="3405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2" name="Google Shape;342;p41"/>
          <p:cNvCxnSpPr>
            <a:stCxn id="340" idx="1"/>
          </p:cNvCxnSpPr>
          <p:nvPr/>
        </p:nvCxnSpPr>
        <p:spPr>
          <a:xfrm flipH="1">
            <a:off x="2231225" y="2087725"/>
            <a:ext cx="434100" cy="5553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2" title="IMG_7290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3" title="time-lapse-of-anticyclonic-tornado-in-oberlin-kansas-on-june-4th.kswx-wxtwitter-nwsgoodland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9275" y="0"/>
            <a:ext cx="72947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3"/>
          <p:cNvSpPr txBox="1"/>
          <p:nvPr>
            <p:ph type="title"/>
          </p:nvPr>
        </p:nvSpPr>
        <p:spPr>
          <a:xfrm>
            <a:off x="154575" y="430050"/>
            <a:ext cx="169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Better View of the Tornado From the North</a:t>
            </a:r>
            <a:endParaRPr/>
          </a:p>
        </p:txBody>
      </p:sp>
      <p:sp>
        <p:nvSpPr>
          <p:cNvPr id="354" name="Google Shape;354;p43"/>
          <p:cNvSpPr txBox="1"/>
          <p:nvPr>
            <p:ph type="title"/>
          </p:nvPr>
        </p:nvSpPr>
        <p:spPr>
          <a:xfrm>
            <a:off x="154575" y="3652075"/>
            <a:ext cx="169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/>
              <a:t>Courtesy of Storm Chaser Kyle Cuttler</a:t>
            </a:r>
            <a:endParaRPr sz="16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/>
              <a:t>via Twitter</a:t>
            </a:r>
            <a:endParaRPr sz="162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4"/>
          <p:cNvSpPr txBox="1"/>
          <p:nvPr>
            <p:ph type="title"/>
          </p:nvPr>
        </p:nvSpPr>
        <p:spPr>
          <a:xfrm>
            <a:off x="311700" y="437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tornado was Anticyclonic!</a:t>
            </a:r>
            <a:endParaRPr/>
          </a:p>
        </p:txBody>
      </p:sp>
      <p:pic>
        <p:nvPicPr>
          <p:cNvPr id="360" name="Google Shape;36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0050"/>
            <a:ext cx="5345649" cy="413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4"/>
          <p:cNvPicPr preferRelativeResize="0"/>
          <p:nvPr/>
        </p:nvPicPr>
        <p:blipFill rotWithShape="1">
          <a:blip r:embed="rId3">
            <a:alphaModFix/>
          </a:blip>
          <a:srcRect b="26264" l="39319" r="39789" t="44030"/>
          <a:stretch/>
        </p:blipFill>
        <p:spPr>
          <a:xfrm>
            <a:off x="5345650" y="1010050"/>
            <a:ext cx="3798351" cy="4133449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4"/>
          <p:cNvSpPr/>
          <p:nvPr/>
        </p:nvSpPr>
        <p:spPr>
          <a:xfrm>
            <a:off x="2103825" y="2830050"/>
            <a:ext cx="935700" cy="1055700"/>
          </a:xfrm>
          <a:prstGeom prst="rect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3" name="Google Shape;363;p44"/>
          <p:cNvCxnSpPr/>
          <p:nvPr/>
        </p:nvCxnSpPr>
        <p:spPr>
          <a:xfrm flipH="1" rot="10800000">
            <a:off x="3002250" y="1010850"/>
            <a:ext cx="2343600" cy="18192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4" name="Google Shape;364;p44"/>
          <p:cNvCxnSpPr/>
          <p:nvPr/>
        </p:nvCxnSpPr>
        <p:spPr>
          <a:xfrm>
            <a:off x="3024700" y="3878225"/>
            <a:ext cx="2343600" cy="12504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" name="Google Shape;365;p44"/>
          <p:cNvCxnSpPr/>
          <p:nvPr/>
        </p:nvCxnSpPr>
        <p:spPr>
          <a:xfrm flipH="1">
            <a:off x="6743225" y="2882425"/>
            <a:ext cx="1003200" cy="546600"/>
          </a:xfrm>
          <a:prstGeom prst="straightConnector1">
            <a:avLst/>
          </a:prstGeom>
          <a:noFill/>
          <a:ln cap="flat" cmpd="sng" w="7620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6" name="Google Shape;366;p44"/>
          <p:cNvCxnSpPr/>
          <p:nvPr/>
        </p:nvCxnSpPr>
        <p:spPr>
          <a:xfrm flipH="1" rot="10800000">
            <a:off x="6506175" y="2208575"/>
            <a:ext cx="988200" cy="5316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67" name="Google Shape;36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3024" y="2571750"/>
            <a:ext cx="429949" cy="2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6843024" y="2821300"/>
            <a:ext cx="429949" cy="24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4"/>
          <p:cNvSpPr/>
          <p:nvPr/>
        </p:nvSpPr>
        <p:spPr>
          <a:xfrm>
            <a:off x="5577750" y="1759425"/>
            <a:ext cx="1165500" cy="7263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Movement Away From The Radar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70" name="Google Shape;370;p44"/>
          <p:cNvSpPr/>
          <p:nvPr/>
        </p:nvSpPr>
        <p:spPr>
          <a:xfrm>
            <a:off x="7422175" y="3528975"/>
            <a:ext cx="1165500" cy="7263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Movement Towards The Radar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Anticyclonic and why it’s uncommon!</a:t>
            </a:r>
            <a:endParaRPr/>
          </a:p>
        </p:txBody>
      </p:sp>
      <p:pic>
        <p:nvPicPr>
          <p:cNvPr id="376" name="Google Shape;376;p45"/>
          <p:cNvPicPr preferRelativeResize="0"/>
          <p:nvPr/>
        </p:nvPicPr>
        <p:blipFill rotWithShape="1">
          <a:blip r:embed="rId3">
            <a:alphaModFix/>
          </a:blip>
          <a:srcRect b="26264" l="39319" r="39789" t="44030"/>
          <a:stretch/>
        </p:blipFill>
        <p:spPr>
          <a:xfrm>
            <a:off x="5345650" y="1010050"/>
            <a:ext cx="3798351" cy="41334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7" name="Google Shape;377;p45"/>
          <p:cNvCxnSpPr/>
          <p:nvPr/>
        </p:nvCxnSpPr>
        <p:spPr>
          <a:xfrm flipH="1">
            <a:off x="6743225" y="2882425"/>
            <a:ext cx="1003200" cy="546600"/>
          </a:xfrm>
          <a:prstGeom prst="straightConnector1">
            <a:avLst/>
          </a:prstGeom>
          <a:noFill/>
          <a:ln cap="flat" cmpd="sng" w="7620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8" name="Google Shape;378;p45"/>
          <p:cNvCxnSpPr/>
          <p:nvPr/>
        </p:nvCxnSpPr>
        <p:spPr>
          <a:xfrm flipH="1" rot="10800000">
            <a:off x="6506175" y="2208575"/>
            <a:ext cx="988200" cy="5316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9" name="Google Shape;379;p45"/>
          <p:cNvSpPr txBox="1"/>
          <p:nvPr>
            <p:ph idx="1" type="body"/>
          </p:nvPr>
        </p:nvSpPr>
        <p:spPr>
          <a:xfrm>
            <a:off x="179675" y="1152475"/>
            <a:ext cx="2325000" cy="380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Winds in a tornado in the N. Hemisphere </a:t>
            </a:r>
            <a:r>
              <a:rPr lang="en"/>
              <a:t>usually</a:t>
            </a:r>
            <a:r>
              <a:rPr lang="en"/>
              <a:t> rotate counterclockwise due to several factors: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Coriolis Force (the rotation of the Earth)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Warm air advection &amp; increasing instability cause veering (counterclockwise turn) of winds with height</a:t>
            </a:r>
            <a:endParaRPr/>
          </a:p>
        </p:txBody>
      </p:sp>
      <p:pic>
        <p:nvPicPr>
          <p:cNvPr id="380" name="Google Shape;38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3024" y="2571750"/>
            <a:ext cx="429949" cy="2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6843024" y="2821300"/>
            <a:ext cx="429949" cy="24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5"/>
          <p:cNvSpPr/>
          <p:nvPr/>
        </p:nvSpPr>
        <p:spPr>
          <a:xfrm>
            <a:off x="5577750" y="1759425"/>
            <a:ext cx="1165500" cy="7263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Movement Away From The Radar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83" name="Google Shape;383;p45"/>
          <p:cNvSpPr/>
          <p:nvPr/>
        </p:nvSpPr>
        <p:spPr>
          <a:xfrm>
            <a:off x="7422175" y="3528975"/>
            <a:ext cx="1165500" cy="7263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Movement Towards The Radar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84" name="Google Shape;384;p45"/>
          <p:cNvSpPr txBox="1"/>
          <p:nvPr/>
        </p:nvSpPr>
        <p:spPr>
          <a:xfrm>
            <a:off x="2693613" y="3668600"/>
            <a:ext cx="2358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Typical flow of winds around a low-pressure zone (which can include tornadoes)</a:t>
            </a:r>
            <a:endParaRPr sz="1100"/>
          </a:p>
        </p:txBody>
      </p:sp>
      <p:pic>
        <p:nvPicPr>
          <p:cNvPr id="385" name="Google Shape;385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2288" y="1010050"/>
            <a:ext cx="2840950" cy="2705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the way back…</a:t>
            </a:r>
            <a:endParaRPr/>
          </a:p>
        </p:txBody>
      </p:sp>
      <p:sp>
        <p:nvSpPr>
          <p:cNvPr id="391" name="Google Shape;391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Lightning!!!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6"/>
          <p:cNvSpPr txBox="1"/>
          <p:nvPr/>
        </p:nvSpPr>
        <p:spPr>
          <a:xfrm>
            <a:off x="5589650" y="743675"/>
            <a:ext cx="3291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Interestingly, the gust fronts from the Colorado storms created a storm west of the Oberlin Cell!</a:t>
            </a:r>
            <a:endParaRPr/>
          </a:p>
        </p:txBody>
      </p:sp>
      <p:pic>
        <p:nvPicPr>
          <p:cNvPr id="393" name="Google Shape;393;p46" title="IMG_7303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800" y="1738300"/>
            <a:ext cx="5554600" cy="312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the way back…</a:t>
            </a:r>
            <a:endParaRPr/>
          </a:p>
        </p:txBody>
      </p:sp>
      <p:sp>
        <p:nvSpPr>
          <p:cNvPr id="399" name="Google Shape;399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</a:t>
            </a:r>
            <a:r>
              <a:rPr lang="en"/>
              <a:t>Lightning!!!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47" title="Lightning N of Hoxie, K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4775" y="531575"/>
            <a:ext cx="6149225" cy="46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TVSs</a:t>
            </a:r>
            <a:endParaRPr/>
          </a:p>
        </p:txBody>
      </p:sp>
      <p:sp>
        <p:nvSpPr>
          <p:cNvPr id="406" name="Google Shape;406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Showing the radar!</a:t>
            </a:r>
            <a:endParaRPr/>
          </a:p>
        </p:txBody>
      </p:sp>
      <p:pic>
        <p:nvPicPr>
          <p:cNvPr id="407" name="Google Shape;40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3200" y="336925"/>
            <a:ext cx="6680801" cy="431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7374" y="1703275"/>
            <a:ext cx="429949" cy="2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5787374" y="1952825"/>
            <a:ext cx="429949" cy="2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039697" y="1484025"/>
            <a:ext cx="429949" cy="2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10800000">
            <a:off x="5039695" y="1733575"/>
            <a:ext cx="429949" cy="2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337597" y="1152475"/>
            <a:ext cx="429949" cy="24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10800000">
            <a:off x="6337595" y="1402025"/>
            <a:ext cx="429949" cy="24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9"/>
          <p:cNvSpPr txBox="1"/>
          <p:nvPr>
            <p:ph type="title"/>
          </p:nvPr>
        </p:nvSpPr>
        <p:spPr>
          <a:xfrm>
            <a:off x="0" y="445025"/>
            <a:ext cx="2358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Hail size indicated on WCT-viewer</a:t>
            </a:r>
            <a:endParaRPr/>
          </a:p>
        </p:txBody>
      </p:sp>
      <p:pic>
        <p:nvPicPr>
          <p:cNvPr id="419" name="Google Shape;41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1625" y="0"/>
            <a:ext cx="72123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9"/>
          <p:cNvSpPr/>
          <p:nvPr/>
        </p:nvSpPr>
        <p:spPr>
          <a:xfrm>
            <a:off x="4574500" y="2335925"/>
            <a:ext cx="606300" cy="434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1”</a:t>
            </a:r>
            <a:endParaRPr b="1"/>
          </a:p>
        </p:txBody>
      </p:sp>
      <p:sp>
        <p:nvSpPr>
          <p:cNvPr id="421" name="Google Shape;421;p49"/>
          <p:cNvSpPr/>
          <p:nvPr/>
        </p:nvSpPr>
        <p:spPr>
          <a:xfrm>
            <a:off x="5685225" y="2335925"/>
            <a:ext cx="606300" cy="434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1”</a:t>
            </a:r>
            <a:endParaRPr b="1"/>
          </a:p>
        </p:txBody>
      </p:sp>
      <p:sp>
        <p:nvSpPr>
          <p:cNvPr id="422" name="Google Shape;422;p49"/>
          <p:cNvSpPr/>
          <p:nvPr/>
        </p:nvSpPr>
        <p:spPr>
          <a:xfrm>
            <a:off x="6496475" y="2054075"/>
            <a:ext cx="606300" cy="434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2.5</a:t>
            </a:r>
            <a:r>
              <a:rPr b="1" lang="en"/>
              <a:t>”</a:t>
            </a:r>
            <a:endParaRPr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50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-2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50"/>
          <p:cNvPicPr preferRelativeResize="0"/>
          <p:nvPr/>
        </p:nvPicPr>
        <p:blipFill rotWithShape="1">
          <a:blip r:embed="rId4">
            <a:alphaModFix/>
          </a:blip>
          <a:srcRect b="4326" l="0" r="0" t="18685"/>
          <a:stretch/>
        </p:blipFill>
        <p:spPr>
          <a:xfrm>
            <a:off x="1472475" y="30913"/>
            <a:ext cx="3048849" cy="5081677"/>
          </a:xfrm>
          <a:prstGeom prst="rect">
            <a:avLst/>
          </a:prstGeom>
          <a:noFill/>
          <a:ln cap="flat" cmpd="sng" w="2857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9" name="Google Shape;429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30925"/>
            <a:ext cx="2811550" cy="5081675"/>
          </a:xfrm>
          <a:prstGeom prst="rect">
            <a:avLst/>
          </a:prstGeom>
          <a:noFill/>
          <a:ln cap="flat" cmpd="sng" w="2857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